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7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269" r:id="rId145"/>
    <p:sldId id="270" r:id="rId146"/>
    <p:sldId id="271" r:id="rId147"/>
    <p:sldId id="272" r:id="rId1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8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677E-545C-6B72-F57F-03DC8D209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21A3-0EB6-9BE8-D89F-A47D90AA3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39B56-4AB6-E5F7-F3B4-DFED71C00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73FB1-0001-3CA8-8A6F-1C477F990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3F2E9-54B2-647C-2E05-957637FF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9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313C-2F74-C019-1208-3397A1E22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094A0-1459-131F-8762-D394600BE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C12D-FA72-25FF-523E-7E47C1B6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42DB-206E-D482-EEC4-E83B918B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F4F8-4F00-B9EB-4FE8-EB8184C7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89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6FC1C-BC9C-2707-5287-53F5FC862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0EE23-208D-348F-1080-769C9F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EB4D-24D4-64F7-17AD-DF4B2B82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CA6E-3363-2185-2378-25298FA22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C606A-43A8-F6D8-C91F-84C07E2E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0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AFF4-BF59-4DA9-AC73-68BEE44B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0320-AD2E-3F03-315F-0AA60903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34507-9391-ADA4-69EC-DAE31BBF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CA89C-BD56-2158-2898-DF550C2F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231A-C12C-E0CE-BA9B-C212210A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0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5CA1-C149-B867-E6F3-BE394AC00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F6795-FAF0-C1CF-8848-75C802B6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1679-1795-0B7F-F145-DC691B9C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F07D-5D59-733A-AFF8-CCA3293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E1FC0-89A7-72FD-E292-4069BC5D4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C56F-2E3E-EBD8-E1C5-550422F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9E6FE-4736-01A2-3A19-0AB77C01F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0275E-FED1-9635-E08D-B9DDA6D74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77466-070F-1C19-4273-AF59BDE9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0C33-1CF0-655C-B1C6-E87910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D68AA-D568-9B10-2EC1-FD9106B53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24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1AF6-7630-6F7D-ABAA-942887C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9259E-D87B-9A3B-B5D1-917931F6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74C44-5505-BB85-4BA4-8C2954220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5A779-1F7F-1471-ECB9-72FD49B61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0E525-0A16-A689-0404-94C11886A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D84AB-DEC5-8135-AF1C-A212531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1E7A01-F03C-47C9-EC3F-933679CA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DE37C8-D87D-8862-BB32-6F6AE066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92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2A42-DDB8-B39E-4769-22A1B527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9FC45-1687-5F0A-63D7-93F293B2E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01150-E1D6-D056-1189-A94A7020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79773-D005-DAF2-F809-44C546E1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92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91DF3-2CE5-21A5-C802-2031312C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655A-B896-B7A4-C6C2-8EEC15FA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B6B56-07BB-C389-3A97-4F364EAC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2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A903-8B52-9E62-7AC5-C939D9AF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C003-765F-399E-96F8-ED1137E3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67B6-8305-CD6E-6AB2-28A2EC592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1946E-B50F-F3F2-123A-A621F403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39EA-9CA0-123F-ADC7-C2E7D5E1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2D6DE-7D3E-621F-5B64-3C0C0CD9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88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2726-CF64-6BEE-2E51-29D2C3A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1CB3D-6DE3-050D-ED45-3F67D616F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3A080-00C4-22A2-92E3-FA859D465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6817-A369-6E46-5907-2C2FF91B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873D8-C24B-940C-C154-F3849C6F7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10250-F8BE-A494-5C11-49F2D802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918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7B8EB-17C1-522C-FE61-D4D0E6ED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3B656-56B2-0B1B-43DC-5B38F3FB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212C4-4D5D-9B68-7303-9A64CCA9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7AD07-903B-496D-B27C-75FC5726A193}" type="datetimeFigureOut">
              <a:rPr lang="ru-RU" smtClean="0"/>
              <a:t>17.01.2026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0B43D-D9B9-4860-7D07-EC89BEC3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F1ED7-F99A-E03E-C75A-D5C6F65E0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718B5F-E941-4BA4-A82A-8DD17FEBBD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07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sort=created_at&amp;order=desc" TargetMode="Externa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pi/posts?author_id=3&amp;status=published" TargetMode="Externa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laravelapi.test/api/v1/posts/1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770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 üçün URL və Adlandırma Qaydaları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1) URL-lərdə kiçik hərflər və snake_case (user_profile) və ya kebab-case (user-profile) istifadə edin. </a:t>
            </a:r>
          </a:p>
          <a:p>
            <a:endParaRPr lang="az-Latn-AZ" sz="1400"/>
          </a:p>
          <a:p>
            <a:r>
              <a:rPr lang="az-Latn-AZ" sz="1400"/>
              <a:t>Çünki: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Kodun oxunaqlılığını artırır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Səhvlərin qarşısını alır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Bütün API boyunca eyni üslub istifadə edildikdə idarəsi daha asan olur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2) </a:t>
            </a:r>
            <a:r>
              <a:rPr lang="en-US" sz="1400"/>
              <a:t>URL-lərdə feil (verb) istifadə etməyin</a:t>
            </a:r>
            <a:r>
              <a:rPr lang="az-Latn-AZ" sz="1400"/>
              <a:t>. Məsələn:</a:t>
            </a:r>
          </a:p>
          <a:p>
            <a:pPr>
              <a:lnSpc>
                <a:spcPct val="150000"/>
              </a:lnSpc>
            </a:pPr>
            <a:r>
              <a:rPr lang="az-Latn-AZ" sz="1400"/>
              <a:t>❌ /api/getUser</a:t>
            </a:r>
          </a:p>
          <a:p>
            <a:pPr>
              <a:lnSpc>
                <a:spcPct val="150000"/>
              </a:lnSpc>
            </a:pPr>
            <a:r>
              <a:rPr lang="az-Latn-AZ" sz="1400"/>
              <a:t>✅ /api/users/{id}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3) Həmişə cəm (plural) isimlərdən istifadə edin. </a:t>
            </a:r>
            <a:r>
              <a:rPr lang="en-US" sz="1400"/>
              <a:t>Məsələn:</a:t>
            </a:r>
            <a:br>
              <a:rPr lang="az-Latn-AZ" sz="1400"/>
            </a:br>
            <a:r>
              <a:rPr lang="fi-FI" sz="1400"/>
              <a:t>❌ /api/user/1</a:t>
            </a:r>
            <a:endParaRPr lang="az-Latn-AZ" sz="1400"/>
          </a:p>
          <a:p>
            <a:pPr>
              <a:lnSpc>
                <a:spcPct val="150000"/>
              </a:lnSpc>
            </a:pPr>
            <a:r>
              <a:rPr lang="fi-FI" sz="1400"/>
              <a:t>✅ /api/users/1</a:t>
            </a:r>
          </a:p>
          <a:p>
            <a:pPr>
              <a:lnSpc>
                <a:spcPct val="150000"/>
              </a:lnSpc>
            </a:pPr>
            <a:br>
              <a:rPr lang="az-Latn-AZ" sz="1400"/>
            </a:br>
            <a:r>
              <a:rPr lang="en-US" sz="1400"/>
              <a:t>4) Aydın yollar yaradın. Məsələn:</a:t>
            </a:r>
            <a:br>
              <a:rPr lang="en-US" sz="1400"/>
            </a:br>
            <a:r>
              <a:rPr lang="en-US" sz="1400" b="1"/>
              <a:t>/api/users/{id}/posts </a:t>
            </a:r>
            <a:r>
              <a:rPr lang="en-US" sz="1400"/>
              <a:t>	         → bu URL göstərir ki, müəyyən istifadəçinin postlarıdır</a:t>
            </a:r>
          </a:p>
          <a:p>
            <a:pPr>
              <a:lnSpc>
                <a:spcPct val="150000"/>
              </a:lnSpc>
            </a:pPr>
            <a:r>
              <a:rPr lang="en-US" sz="1400" b="1"/>
              <a:t>/api/posts/{id}/comments  </a:t>
            </a:r>
            <a:r>
              <a:rPr lang="en-US" sz="1400"/>
              <a:t>→ bu URL göstərir ki, müəyyən postun şərhləridir</a:t>
            </a:r>
            <a:br>
              <a:rPr lang="en-US" sz="1400"/>
            </a:br>
            <a:endParaRPr lang="ru-RU" sz="1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6B2127-FACC-F275-B901-63C4F3EC4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12" y="2100992"/>
            <a:ext cx="4944308" cy="4655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44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Sorting (Sıralama)</a:t>
            </a:r>
            <a:endParaRPr lang="az-Latn-AZ"/>
          </a:p>
          <a:p>
            <a:endParaRPr lang="az-Latn-AZ"/>
          </a:p>
          <a:p>
            <a:r>
              <a:rPr lang="en-US"/>
              <a:t>Məlumatın hansı qaydada gələcəyini client özü seçsi</a:t>
            </a:r>
            <a:r>
              <a:rPr lang="az-Latn-AZ"/>
              <a:t>r</a:t>
            </a:r>
            <a:r>
              <a:rPr lang="en-US"/>
              <a:t>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http://api/posts?sort=created_at&amp;order=desc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sort=created_at </a:t>
            </a:r>
            <a:r>
              <a:rPr lang="az-Latn-AZ"/>
              <a:t>→ yaradılma tarixinə görə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order=desc </a:t>
            </a:r>
            <a:r>
              <a:rPr lang="az-Latn-AZ"/>
              <a:t>→ yenidən köhnəyə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A133A-FA8C-B5F2-608F-FC992D7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0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2750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19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75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4258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185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5712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7854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3748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3884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9736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Filtering (Filtrləmə)</a:t>
            </a:r>
            <a:endParaRPr lang="az-Latn-AZ"/>
          </a:p>
          <a:p>
            <a:endParaRPr lang="az-Latn-AZ"/>
          </a:p>
          <a:p>
            <a:r>
              <a:rPr lang="en-US"/>
              <a:t>Lazımsız məlumatları yox, dəqiq axtarılanları almaq.</a:t>
            </a:r>
            <a:r>
              <a:rPr lang="az-Latn-AZ"/>
              <a:t> Məsələn: </a:t>
            </a:r>
            <a:r>
              <a:rPr lang="az-Latn-AZ">
                <a:hlinkClick r:id="rId2"/>
              </a:rPr>
              <a:t>http://api/posts?author_id=3&amp;status=published</a:t>
            </a:r>
            <a:endParaRPr lang="az-Latn-AZ"/>
          </a:p>
          <a:p>
            <a:endParaRPr lang="az-Latn-AZ"/>
          </a:p>
          <a:p>
            <a:r>
              <a:rPr lang="az-Latn-AZ"/>
              <a:t>Mənası: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author_id=3 </a:t>
            </a:r>
            <a:r>
              <a:rPr lang="az-Latn-AZ"/>
              <a:t>→ müəllifi 3 olan postlar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status=published </a:t>
            </a:r>
            <a:r>
              <a:rPr lang="az-Latn-AZ"/>
              <a:t>→ yalnız yayımlanmışlar</a:t>
            </a:r>
          </a:p>
          <a:p>
            <a:endParaRPr lang="az-Latn-AZ"/>
          </a:p>
          <a:p>
            <a:endParaRPr lang="az-Latn-A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DBF80-3F6D-9EBE-17CA-5B313C0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129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3429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6673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5702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047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26658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3582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8166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4758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33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installer-ini sistem üzrə qlobal olaraq quraşdırır və </a:t>
            </a:r>
            <a:r>
              <a:rPr lang="en-US" b="1">
                <a:solidFill>
                  <a:srgbClr val="FF0000"/>
                </a:solidFill>
              </a:rPr>
              <a:t>laravel new project_adı </a:t>
            </a:r>
            <a:r>
              <a:rPr lang="en-US"/>
              <a:t>əmri ilə istənilən yerdən yeni Laravel layihəsi yaratmağa imkan verir.</a:t>
            </a:r>
            <a:endParaRPr lang="az-Latn-AZ"/>
          </a:p>
          <a:p>
            <a:endParaRPr lang="az-Latn-AZ"/>
          </a:p>
          <a:p>
            <a:r>
              <a:rPr lang="az-Latn-AZ"/>
              <a:t>Bu addımları </a:t>
            </a:r>
            <a:r>
              <a:rPr lang="az-Latn-AZ" b="1"/>
              <a:t>Laragon</a:t>
            </a:r>
            <a:r>
              <a:rPr lang="az-Latn-AZ"/>
              <a:t> qovluğunda yerləşən </a:t>
            </a:r>
            <a:r>
              <a:rPr lang="en-US" b="1"/>
              <a:t>www</a:t>
            </a:r>
            <a:r>
              <a:rPr lang="en-US"/>
              <a:t> </a:t>
            </a:r>
            <a:r>
              <a:rPr lang="az-Latn-AZ"/>
              <a:t>adlı qovluğun içində edirik.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0E74B-42BE-7BB4-10F1-30A6F28F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2632641"/>
            <a:ext cx="6873836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4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2342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8073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7093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1089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113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8866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1568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1834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9219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0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APİ yazacağıqsa onda </a:t>
            </a:r>
            <a:r>
              <a:rPr lang="az-Latn-AZ" b="1"/>
              <a:t>none</a:t>
            </a:r>
            <a:r>
              <a:rPr lang="az-Latn-AZ"/>
              <a:t> seçərək dəvam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EF3A-9C61-1B42-7191-8F8A950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45" y="1741023"/>
            <a:ext cx="5646909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6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1318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73092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7425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290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4460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4166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189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9738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168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28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seçimdə </a:t>
            </a:r>
            <a:r>
              <a:rPr lang="en-US" b="1"/>
              <a:t>Pest</a:t>
            </a:r>
            <a:r>
              <a:rPr lang="en-US"/>
              <a:t> test framework-u seçilir, yəni Laravel layihəsində testləri </a:t>
            </a:r>
            <a:r>
              <a:rPr lang="en-US" b="1"/>
              <a:t>daha sadə, oxunaqlı və qısa sintaksis</a:t>
            </a:r>
            <a:r>
              <a:rPr lang="en-US"/>
              <a:t>lə yazmaq üçün Pest istifadə olunacaq.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C0EAB-C26E-CD13-8C51-1E422F14F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1893437"/>
            <a:ext cx="5685013" cy="307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0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1516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94160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3663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936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632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9571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36092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97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Git repo yaratmırıq sonrada istəsəniz əlavə edərsiz.</a:t>
            </a:r>
          </a:p>
          <a:p>
            <a:endParaRPr lang="az-Latn-AZ"/>
          </a:p>
          <a:p>
            <a:r>
              <a:rPr lang="az-Latn-AZ"/>
              <a:t>NO dedikdən sonra uzun bir müddət gözləmək lazımdır ki, tətbiq yüklənsin.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224487-0128-DB0E-BF28-2A32E30B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4" y="1535266"/>
            <a:ext cx="589839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Burada mən MySQL seçirəm verilənlər bazası platformu olaraq. Ancaq sonradan istəsəniz bunu dəyişmək mümkündür. Yəni çoxda vacib bir hissə deyil bura.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7B1A3-6EB6-B614-99DC-AF24BEE3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849406"/>
            <a:ext cx="8649450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4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 yaradıldıqdan sonra onu VScode ilə açırıq.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3ECBC-1F7D-0E36-E18F-A7A044BF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158043"/>
            <a:ext cx="7277731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7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İlkin görüntü belə olacaqdır.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896F8-2365-DC83-67A3-FB336D5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25" y="651269"/>
            <a:ext cx="2415749" cy="55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əmrlə tətbiqi ayağa qaldırırıq.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1609F-5F9B-6379-2A49-7B0394EA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54" y="2506900"/>
            <a:ext cx="4976291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Laravel API-də Request və Response Formatı</a:t>
            </a:r>
            <a:r>
              <a:rPr lang="az-Latn-AZ" sz="1400"/>
              <a:t>:</a:t>
            </a:r>
            <a:br>
              <a:rPr lang="az-Latn-AZ" sz="1400"/>
            </a:b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z-Latn-AZ" sz="1400"/>
              <a:t>Bütün request (sorğu) və response (cavab) məlumatlarını JSON formatında göndərin və qəbul edin. JSON formatı həm oxunaqlıdır, həm də bütün proqramlaşdırma dilləri tərəfindən dəstəklənir.</a:t>
            </a:r>
            <a:br>
              <a:rPr lang="az-Latn-AZ" sz="1400"/>
            </a:br>
            <a:endParaRPr lang="az-Latn-AZ" sz="1400"/>
          </a:p>
          <a:p>
            <a:r>
              <a:rPr lang="en-US" sz="1400"/>
              <a:t>Məsələn: Request (POST)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 sz="1400"/>
          </a:p>
          <a:p>
            <a:r>
              <a:rPr lang="en-US" sz="1400"/>
              <a:t>Məsələn: Response (GET)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API istifadəçiyə səhv baş verdikdə də aydın məlumatlar verməlidir.</a:t>
            </a:r>
            <a:r>
              <a:rPr lang="az-Latn-AZ" sz="1400"/>
              <a:t>  Məsələn: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B0186-BFB2-0782-9B6B-BE0A2EF1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30"/>
            <a:ext cx="2194560" cy="110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5B715-979D-C04F-7DB2-626F97F4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93101"/>
            <a:ext cx="2194560" cy="1323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2B6B0-B176-FA2E-0473-A474E3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0052"/>
            <a:ext cx="2194560" cy="1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Tətbiqin ilkin təsviri belədir.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55341-960E-A83E-23CB-3BEEF636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980"/>
            <a:ext cx="12192000" cy="60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3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Tətbiqi işlədikcə yavaş-yavaş gitə yükləyəcəm. Sizdə belə edə bilərsiniz.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757F3-590F-E291-A676-F4814CB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14" y="1294918"/>
            <a:ext cx="5380186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8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 </a:t>
            </a:r>
            <a:r>
              <a:rPr lang="az-Latn-AZ"/>
              <a:t>–dəki ilk sadəc APİ routumuzu yazırıq.</a:t>
            </a:r>
          </a:p>
          <a:p>
            <a:endParaRPr lang="az-Latn-AZ"/>
          </a:p>
          <a:p>
            <a:r>
              <a:rPr lang="az-Latn-AZ"/>
              <a:t>Bu route bizə sadə JSON qaytaracaq.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EAC97-04C1-44D8-7E2F-6C23FC3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73" y="0"/>
            <a:ext cx="6840527" cy="5403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0A96A-13D6-5992-1D4D-457E75F3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829"/>
            <a:ext cx="368840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əmr Laravel tətbiqinin daxilində </a:t>
            </a:r>
            <a:r>
              <a:rPr lang="en-US" b="1"/>
              <a:t>interaktiv PHP konsolu açır</a:t>
            </a:r>
            <a:r>
              <a:rPr lang="en-US"/>
              <a:t> və model, database, helper və digər Laravel funksiyalarını </a:t>
            </a:r>
            <a:r>
              <a:rPr lang="en-US" b="1"/>
              <a:t>birbaşa test etmək</a:t>
            </a:r>
            <a:r>
              <a:rPr lang="en-US"/>
              <a:t> üçün istifadə olunur.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Burada </a:t>
            </a:r>
            <a:r>
              <a:rPr lang="az-Latn-AZ"/>
              <a:t>istənilən php vs Laravel əmrlərini yaza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9DBBB-C110-FC13-A273-9EBCB5CAB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550"/>
            <a:ext cx="6721422" cy="16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4048B-9EB5-6370-408D-86FD5B73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6066046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73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Ən çox istifadə olunma məqsədlərindən biri isə DB-sə müraciət etmək üçündür. </a:t>
            </a:r>
          </a:p>
          <a:p>
            <a:endParaRPr lang="az-Latn-AZ"/>
          </a:p>
          <a:p>
            <a:r>
              <a:rPr lang="az-Latn-AZ"/>
              <a:t>Məsələn User::all() yazdıqda bu klasın hansı modelin aliası olduğunu öyrənirik. Ancaq həmdə xəta aldıq çünki hal-hazırda bir DB yoxdur və cədvəlləri migrate etməmişik.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DB yaradaq.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3E46B-F624-7DEB-27DC-3BAFD1A1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329"/>
            <a:ext cx="11370025" cy="137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8BA8-D4B2-7D70-934D-9A89552C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3481836"/>
            <a:ext cx="8219965" cy="3305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9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.env </a:t>
            </a:r>
            <a:r>
              <a:rPr lang="az-Latn-AZ"/>
              <a:t> faylında DB adı default olaraq qeyd edilibdir. </a:t>
            </a:r>
          </a:p>
          <a:p>
            <a:endParaRPr lang="az-Latn-AZ"/>
          </a:p>
          <a:p>
            <a:r>
              <a:rPr lang="az-Latn-AZ"/>
              <a:t>İstəsəniz dəyişdirə bilərsiz.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6002-29D1-315A-1143-423CAAB9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49" y="0"/>
            <a:ext cx="5287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9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6112A-A248-7C49-0429-052B2764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" y="1935350"/>
            <a:ext cx="12078747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DB –z</a:t>
            </a:r>
            <a:r>
              <a:rPr lang="az-Latn-AZ"/>
              <a:t>ə yeni bir User əlavə edə</a:t>
            </a:r>
            <a:r>
              <a:rPr lang="en-US"/>
              <a:t> </a:t>
            </a:r>
            <a:r>
              <a:rPr lang="az-Latn-AZ"/>
              <a:t>bilərik.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C3B63-4014-D487-701A-772B8A5A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60" y="1348263"/>
            <a:ext cx="5768840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mövcud istifadəçini Update edə bilərik və.s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AACE0-F481-5BFD-CA91-D8E27CFE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56" y="1554020"/>
            <a:ext cx="558594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3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81365-35D5-7C3D-20E0-5FBE7386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687679"/>
            <a:ext cx="12154953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490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</a:t>
            </a:r>
            <a:r>
              <a:rPr lang="en-US" sz="1400"/>
              <a:t>əzəkli mötərizə </a:t>
            </a:r>
            <a:r>
              <a:rPr lang="en-US" sz="1400" b="1">
                <a:solidFill>
                  <a:srgbClr val="FF0000"/>
                </a:solidFill>
              </a:rPr>
              <a:t>{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}</a:t>
            </a:r>
            <a:r>
              <a:rPr lang="en-US" sz="1400"/>
              <a:t> və kvadrat mötərizə </a:t>
            </a:r>
            <a:r>
              <a:rPr lang="en-US" sz="1400" b="1">
                <a:solidFill>
                  <a:srgbClr val="FF0000"/>
                </a:solidFill>
              </a:rPr>
              <a:t>[</a:t>
            </a:r>
            <a:r>
              <a:rPr lang="az-Latn-AZ" sz="1400" b="1">
                <a:solidFill>
                  <a:srgbClr val="FF0000"/>
                </a:solidFill>
              </a:rPr>
              <a:t> </a:t>
            </a:r>
            <a:r>
              <a:rPr lang="en-US" sz="1400" b="1">
                <a:solidFill>
                  <a:srgbClr val="FF0000"/>
                </a:solidFill>
              </a:rPr>
              <a:t>]</a:t>
            </a:r>
            <a:r>
              <a:rPr lang="en-US" sz="1400"/>
              <a:t> arasındakı fərq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{} obyekt (object)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Obyekt açar–dəyər (key–value) cütləri saxlayır.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açar string olmalıdır və dəyər string, number, boolean, array və ya başqa bir obyekt ola bilər.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JSON-da [] massiv (array) üçün istifadə olunur.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Massivdə sıralı dəyərlər olur, açar yoxdur.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Dəyərlər istənilən JSON tipində ola bilər: obyekt, string, number, boolean və s.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654E-7BA2-EDB1-977F-62182BE1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552"/>
            <a:ext cx="2309060" cy="109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CEEBD-A9C6-2523-1599-EF3F9E7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4683"/>
            <a:ext cx="1684166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3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Postman </a:t>
            </a:r>
            <a:r>
              <a:rPr lang="az-Latn-AZ"/>
              <a:t>proqramını quraşdırın və apilərin işləyib işləmədiyini test edin. </a:t>
            </a:r>
          </a:p>
          <a:p>
            <a:endParaRPr lang="az-Latn-AZ"/>
          </a:p>
          <a:p>
            <a:r>
              <a:rPr lang="az-Latn-AZ"/>
              <a:t>Header başlıqlarını yazmağı unutmayın.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184DA-E78F-0487-875B-E80DEACA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022"/>
            <a:ext cx="12192000" cy="5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9B77D-5FD4-DE32-182A-00CC5982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25" y="87340"/>
            <a:ext cx="9571549" cy="6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09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AB6F8-57A0-AE9D-E013-FEF46222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2" y="148305"/>
            <a:ext cx="3635055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B314-2ABC-7A20-1BAB-DDC9C84F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3" y="1367611"/>
            <a:ext cx="9838273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EF828-66C2-0DE1-43CA-F42DBD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066595"/>
            <a:ext cx="1073751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35F36-CECD-156E-70C6-9EB46FF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54"/>
            <a:ext cx="12192000" cy="58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kontrolleri silirik...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9BF18-AC1D-8851-15B9-DE72B910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09" y="68289"/>
            <a:ext cx="4640982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92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Və eyni kontrolleri təkrar ancaq </a:t>
            </a: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flaqını əlavə edərək yaradırıq.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--api </a:t>
            </a:r>
            <a:r>
              <a:rPr lang="az-Latn-AZ"/>
              <a:t>əlavə edildikdə controller yalnız API üçün uyğun metodlarla (</a:t>
            </a:r>
            <a:r>
              <a:rPr lang="az-Latn-AZ" b="1"/>
              <a:t>index, store, show, update, destroy</a:t>
            </a:r>
            <a:r>
              <a:rPr lang="az-Latn-AZ"/>
              <a:t>) yaradılır və </a:t>
            </a:r>
            <a:r>
              <a:rPr lang="az-Latn-AZ" b="1"/>
              <a:t>create / edit</a:t>
            </a:r>
            <a:r>
              <a:rPr lang="az-Latn-AZ"/>
              <a:t> kimi view-ə aid metodlar daxil edilmir. Bu, controller-i daha təmiz, məqsədyönlü və RESTful API standartlarına uyğun edir.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4F443-5AD2-E99A-C75E-6D2D461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46" y="2743140"/>
            <a:ext cx="7933107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6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1DB0E-1EFB-A2C5-3752-BAB6D6C5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408" y="106392"/>
            <a:ext cx="604318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5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Route-lar isə aşağıdakı kimi çağrılır: </a:t>
            </a:r>
            <a:r>
              <a:rPr lang="az-Latn-AZ" b="1">
                <a:solidFill>
                  <a:srgbClr val="FF0000"/>
                </a:solidFill>
              </a:rPr>
              <a:t>apiResource</a:t>
            </a:r>
            <a:r>
              <a:rPr lang="az-Latn-AZ"/>
              <a:t> yazılaraq. </a:t>
            </a:r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6210ED-9A60-401F-EF19-7F2016DC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617"/>
            <a:ext cx="12192000" cy="59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6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API Versioning (Versiyalaşdırma) – Niyə lazımdır?</a:t>
            </a:r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API zamanla inkişaf edir: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yeni sahələr əlavə olunur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mövcud struktur dəyişir</a:t>
            </a:r>
          </a:p>
          <a:p>
            <a:endParaRPr lang="en-US" sz="1600"/>
          </a:p>
          <a:p>
            <a:r>
              <a:rPr lang="az-Latn-AZ" sz="1600"/>
              <a:t>B</a:t>
            </a:r>
            <a:r>
              <a:rPr lang="en-US" sz="1600"/>
              <a:t>əzən geriyə uyğun olmayan (breaking change) dəyişikliklər edilir</a:t>
            </a:r>
          </a:p>
          <a:p>
            <a:endParaRPr lang="en-US" sz="1600"/>
          </a:p>
          <a:p>
            <a:r>
              <a:rPr lang="en-US" sz="1600"/>
              <a:t>Versioning-in məqsədi köhnə müştərilərin (clients) işləməyə davam etməsini təmin etməkdir. Yəni API dəyişsə belə, əvvəlki istifadəçilər problem yaşamır. Bu yanaşma backward compatibility qorumaq üçün vacibdir.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Ən sadə və aydın üsul versiyanı URL daxilində göstərməkdir: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Strategiya (Best Practice)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Keçid dövründə bir neçə versiyanı paralel dəstəkləyin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Köhnə versiyanı dərhal silməyin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API istifadəçilərinə əvvəlcədən məlumat verin (deprecate)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Müəyyən müddətdən sonra köhnə versiyanı mərhələli şəkildə bağlayın</a:t>
            </a:r>
          </a:p>
          <a:p>
            <a:endParaRPr lang="en-US" sz="1600"/>
          </a:p>
          <a:p>
            <a:r>
              <a:rPr lang="en-US" sz="1600"/>
              <a:t>Məsələn: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v1 → köhnə, stabil, lakin yeni funksiyalar yoxdur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v2 → yeni struktur və imkanlar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8506-70AE-08DD-E1F3-56C18B41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2969882"/>
            <a:ext cx="4338320" cy="3888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EBD0C-8884-9427-F94D-9086C856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261"/>
            <a:ext cx="1044030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45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APİ</a:t>
            </a:r>
            <a:r>
              <a:rPr lang="az-Latn-AZ"/>
              <a:t> versiyasını ifadə edən </a:t>
            </a:r>
            <a:r>
              <a:rPr lang="az-Latn-AZ" b="1">
                <a:solidFill>
                  <a:srgbClr val="0070C0"/>
                </a:solidFill>
              </a:rPr>
              <a:t>v1</a:t>
            </a:r>
            <a:r>
              <a:rPr lang="az-Latn-AZ"/>
              <a:t> endpointini route –a əlavə etmək üçün </a:t>
            </a:r>
            <a:r>
              <a:rPr lang="az-Latn-AZ" b="1">
                <a:solidFill>
                  <a:srgbClr val="FF0000"/>
                </a:solidFill>
              </a:rPr>
              <a:t>prefix() </a:t>
            </a:r>
            <a:r>
              <a:rPr lang="az-Latn-AZ"/>
              <a:t>metodundan istifadə edə bilərik.</a:t>
            </a:r>
          </a:p>
          <a:p>
            <a:endParaRPr lang="az-Latn-AZ"/>
          </a:p>
          <a:p>
            <a:r>
              <a:rPr lang="en-US" b="1"/>
              <a:t>prefix('v1') </a:t>
            </a:r>
            <a:r>
              <a:rPr lang="en-US"/>
              <a:t>istifadə etməklə API-nin versiyasını URL-də açıq şəkildə göstəririk və gələcəkdə dəyişikliklər edərkən köhnə müştərilərin işləməsini pozmuruq.</a:t>
            </a:r>
            <a:endParaRPr lang="az-Latn-AZ"/>
          </a:p>
          <a:p>
            <a:endParaRPr lang="en-US"/>
          </a:p>
          <a:p>
            <a:r>
              <a:rPr lang="en-US"/>
              <a:t>API versiyalaşdırması geri uyğunluğu (backward compatibility) qorumağa, yeni funksiyaları təhlükəsiz əlavə etməyə imkan verir.</a:t>
            </a:r>
            <a:endParaRPr lang="az-Latn-AZ"/>
          </a:p>
          <a:p>
            <a:endParaRPr lang="en-US"/>
          </a:p>
          <a:p>
            <a:r>
              <a:rPr lang="en-US"/>
              <a:t>Bu yanaşma bir neçə API versiyasını eyni anda idarə etməyi asanlaşdırır və routing-i daha səliqəli saxlayır.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A32F4-D14B-0AF7-4CAA-824E1B0D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633"/>
            <a:ext cx="9855200" cy="42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3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Kontrolleri yenə silirik.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CDB2E-B9C1-3E9F-9D5A-9DC71138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2" y="110202"/>
            <a:ext cx="433615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431925" algn="l"/>
              </a:tabLst>
            </a:pPr>
            <a:r>
              <a:rPr lang="az-Latn-AZ"/>
              <a:t>Kontrollerləri </a:t>
            </a:r>
            <a:r>
              <a:rPr lang="az-Latn-AZ" b="1">
                <a:solidFill>
                  <a:srgbClr val="FF0000"/>
                </a:solidFill>
              </a:rPr>
              <a:t>Api/V1/PostController </a:t>
            </a:r>
            <a:r>
              <a:rPr lang="az-Latn-AZ"/>
              <a:t>kimi yaratmaq daha düzgündür, çünki controller-ləri versiyalara görə fiziki olaraq ayırır və layihəni daha səliqəli saxlayır.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5DDA5-CF6A-76F8-1213-5BC383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0" y="1214761"/>
            <a:ext cx="8615680" cy="56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7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8B4E-311C-7BD9-6E0E-1B1C8FA9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11" y="567442"/>
            <a:ext cx="7811177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3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birdən çox eyni adda controller yaradacağıqsa onda ALİAS ilə onları ayırd edə bilərik. </a:t>
            </a:r>
          </a:p>
          <a:p>
            <a:endParaRPr lang="az-Latn-AZ"/>
          </a:p>
          <a:p>
            <a:r>
              <a:rPr lang="en-US"/>
              <a:t>Burada as V1PostController və as V2PostController alias olaraq istifadə olunur ki, eyni adda olan controller-lər bir-biri ilə toqquşmasın.</a:t>
            </a:r>
            <a:endParaRPr lang="az-Latn-AZ"/>
          </a:p>
          <a:p>
            <a:endParaRPr lang="en-US"/>
          </a:p>
          <a:p>
            <a:r>
              <a:rPr lang="en-US"/>
              <a:t>Hər iki controller-in adı PostController olduğu üçün alias vasitəsilə hansının V1, hansının V2 versiyası olduğu aydın göstərilir.</a:t>
            </a:r>
            <a:endParaRPr lang="az-Latn-AZ"/>
          </a:p>
          <a:p>
            <a:endParaRPr lang="en-US"/>
          </a:p>
          <a:p>
            <a:r>
              <a:rPr lang="en-US"/>
              <a:t>Bu yanaşma kodun oxunaqlığını artırır və API versiyalarını eyni faylda təhlükəsiz idarə etməyə imkan verir.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QEYD</a:t>
            </a:r>
            <a:r>
              <a:rPr lang="en-US"/>
              <a:t>: ikinci prefix() </a:t>
            </a:r>
            <a:r>
              <a:rPr lang="az-Latn-AZ"/>
              <a:t> -də v1 yazmışam yanlışlıqla.</a:t>
            </a:r>
          </a:p>
          <a:p>
            <a:r>
              <a:rPr lang="az-Latn-AZ"/>
              <a:t>V2 olmalıdır.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FA414-06E6-D684-4805-00A4D188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51" y="2585323"/>
            <a:ext cx="6688949" cy="42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5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FBD5A2-3D56-6038-6CA6-9013D676A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1" y="830355"/>
            <a:ext cx="11278577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C7791-BC3A-CE78-C889-5CB8D82A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550"/>
            <a:ext cx="12192000" cy="23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93DE3-1415-37EB-6AB1-7256996F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669"/>
            <a:ext cx="12192000" cy="23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</a:t>
            </a:r>
            <a:r>
              <a:rPr lang="az-Latn-AZ" b="1"/>
              <a:t>V2</a:t>
            </a:r>
            <a:r>
              <a:rPr lang="az-Latn-AZ"/>
              <a:t> ilə əlaqəli hər şeyi pozun və </a:t>
            </a:r>
            <a:r>
              <a:rPr lang="az-Latn-AZ" b="1"/>
              <a:t>V1</a:t>
            </a:r>
            <a:r>
              <a:rPr lang="az-Latn-AZ"/>
              <a:t> ilə dəvam edək.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4E80F-1D59-4538-E15E-D998EEE4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205" y="1020871"/>
            <a:ext cx="796359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4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highlight>
                  <a:srgbClr val="FFFF00"/>
                </a:highlight>
              </a:rPr>
              <a:t>NOT</a:t>
            </a:r>
            <a:r>
              <a:rPr lang="en-US" sz="1400"/>
              <a:t>: </a:t>
            </a:r>
            <a:r>
              <a:rPr lang="en-US" sz="1400">
                <a:hlinkClick r:id="rId2"/>
              </a:rPr>
              <a:t>http://laravelapi.test/api/v1/posts/1</a:t>
            </a:r>
            <a:r>
              <a:rPr lang="en-US" sz="1400"/>
              <a:t>     Burada </a:t>
            </a:r>
            <a:r>
              <a:rPr lang="az-Latn-AZ" sz="1400"/>
              <a:t>ən sonda yazılan 1 ədədi şərtidir. 2 ədədinidə yazsaq eyni nəticə görəcəyik. Sadəcə şərti olaraq yazmışıq ki, </a:t>
            </a:r>
            <a:r>
              <a:rPr lang="en-US" sz="1400"/>
              <a:t>show </a:t>
            </a:r>
            <a:r>
              <a:rPr lang="az-Latn-AZ" sz="1400"/>
              <a:t>metodu çağrılsın.</a:t>
            </a:r>
          </a:p>
          <a:p>
            <a:endParaRPr lang="az-Latn-AZ" sz="1400"/>
          </a:p>
          <a:p>
            <a:r>
              <a:rPr lang="en-US" sz="1400"/>
              <a:t>Bu struktur API cavabını standart və oxunaqlı formada təqdim etmək üçündür. message sahəsi əməliyyatın nəticəsi haqqında qısa məlumat verir, data isə əsas resurs məlumatlarını daşıyır. Bu yanaşma frontend və digər client-lərin cavabı asan və sabit şəkildə emal etməsinə imkan yaradır. Eyni formatın bütün endpoint-lərdə istifadəsi API-ni peşəkar və proqnozlaşdırıla bilən edir.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470EF-3FD6-20FC-080A-3256FB4A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31" y="1536465"/>
            <a:ext cx="11057578" cy="54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</a:t>
            </a:r>
            <a:r>
              <a:rPr lang="en-US" b="1"/>
              <a:t>status code, headers, cookie </a:t>
            </a:r>
            <a:r>
              <a:rPr lang="en-US"/>
              <a:t>kimi məlumatları idarə etmək istəyiriksə onda </a:t>
            </a:r>
            <a:r>
              <a:rPr lang="en-US" b="1"/>
              <a:t>json() </a:t>
            </a:r>
            <a:r>
              <a:rPr lang="en-US"/>
              <a:t>metodundan istifadə etməliyik.</a:t>
            </a:r>
            <a:endParaRPr lang="az-Latn-AZ"/>
          </a:p>
          <a:p>
            <a:endParaRPr lang="az-Latn-AZ"/>
          </a:p>
          <a:p>
            <a:r>
              <a:rPr lang="en-US"/>
              <a:t>Əvvəlki yazılış ilə bu yazılış eyni görünür, amma texniki olaraq fərqli nəticə verir: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6C7A1-D825-1BF1-F0DE-8D026376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326" y="494749"/>
            <a:ext cx="4084674" cy="636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C2AED-A99E-23BB-89B2-442A5BA62520}"/>
              </a:ext>
            </a:extLst>
          </p:cNvPr>
          <p:cNvSpPr txBox="1"/>
          <p:nvPr/>
        </p:nvSpPr>
        <p:spPr>
          <a:xfrm>
            <a:off x="0" y="1286917"/>
            <a:ext cx="8107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/>
              <a:t>response()-&gt;json([...]) </a:t>
            </a:r>
            <a:r>
              <a:rPr lang="ru-RU"/>
              <a:t>yazılışında sən cavabı açıq şəkildə </a:t>
            </a:r>
            <a:r>
              <a:rPr lang="ru-RU" b="1">
                <a:solidFill>
                  <a:srgbClr val="FF0000"/>
                </a:solidFill>
              </a:rPr>
              <a:t>JSON response </a:t>
            </a:r>
            <a:r>
              <a:rPr lang="ru-RU"/>
              <a:t>kimi qaytarırsan və HTTP status, header və format tam sənin nəzarətində olur.</a:t>
            </a:r>
            <a:endParaRPr lang="az-Latn-AZ"/>
          </a:p>
          <a:p>
            <a:pPr marL="342900" indent="-342900">
              <a:buFont typeface="+mj-lt"/>
              <a:buAutoNum type="arabicPeriod"/>
            </a:pPr>
            <a:endParaRPr lang="ru-RU"/>
          </a:p>
          <a:p>
            <a:pPr marL="342900" indent="-342900">
              <a:buFont typeface="+mj-lt"/>
              <a:buAutoNum type="arabicPeriod"/>
            </a:pPr>
            <a:r>
              <a:rPr lang="ru-RU" b="1"/>
              <a:t>Sadə array </a:t>
            </a:r>
            <a:r>
              <a:rPr lang="ru-RU"/>
              <a:t>qaytardıqda isə Laravel onu avtomatik olaraq JSON-a çevirir, amma status code və header-lər default dəyərlərlə göndərilir.</a:t>
            </a:r>
            <a:endParaRPr lang="az-Latn-AZ"/>
          </a:p>
          <a:p>
            <a:endParaRPr lang="az-Latn-AZ"/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5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Statelessness (Vəziyyətsizlik Prinsipi)</a:t>
            </a:r>
            <a:endParaRPr lang="az-Latn-AZ"/>
          </a:p>
          <a:p>
            <a:endParaRPr lang="en-US"/>
          </a:p>
          <a:p>
            <a:r>
              <a:rPr lang="en-US"/>
              <a:t>Self-Contained Requests (Öz-özünü daşıyan sorğular)</a:t>
            </a:r>
          </a:p>
          <a:p>
            <a:endParaRPr lang="en-US"/>
          </a:p>
          <a:p>
            <a:r>
              <a:rPr lang="en-US"/>
              <a:t>API-yə göndərilən hər bir request onun işlənməsi üçün lazım olan bütün məlumatları özündə daşımalıdır: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authentication token (məsələn, JWT)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lazımi parametrlər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header-lər</a:t>
            </a:r>
          </a:p>
          <a:p>
            <a:endParaRPr lang="en-US"/>
          </a:p>
          <a:p>
            <a:r>
              <a:rPr lang="en-US"/>
              <a:t>Server əvvəlki request-ləri xatırlamamalıdır və onlara əsaslanmamalıdır.</a:t>
            </a:r>
          </a:p>
          <a:p>
            <a:endParaRPr lang="en-US"/>
          </a:p>
          <a:p>
            <a:r>
              <a:rPr lang="en-US"/>
              <a:t>Yəni:</a:t>
            </a:r>
            <a:r>
              <a:rPr lang="az-Latn-AZ"/>
              <a:t> </a:t>
            </a:r>
            <a:r>
              <a:rPr lang="en-US"/>
              <a:t>Server deməməlidir: “Bu istifadəçi dünən kim idi?”</a:t>
            </a:r>
            <a:r>
              <a:rPr lang="az-Latn-AZ"/>
              <a:t>  </a:t>
            </a:r>
            <a:r>
              <a:rPr lang="en-US"/>
              <a:t>Request özü deməlidir: “Mən kiməm və nə istəyirəm.”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2230-5944-8774-5A50-AC5919B1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Məsələn, əgər header() metodu əlavə etsək onda nəticə olaraq header başlığı altında </a:t>
            </a:r>
            <a:r>
              <a:rPr lang="az-Latn-AZ" sz="1600" b="1"/>
              <a:t>KEY </a:t>
            </a:r>
            <a:r>
              <a:rPr lang="en-US" sz="1600" b="1"/>
              <a:t>=&gt; VALUE </a:t>
            </a:r>
            <a:r>
              <a:rPr lang="az-Latn-AZ" sz="1600"/>
              <a:t>göndərmiş olacağıq.</a:t>
            </a:r>
            <a:endParaRPr lang="ru-RU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1DCE-F93D-7DE6-B85A-862CD5AB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160"/>
            <a:ext cx="2964437" cy="2065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B30E4-10BB-DF37-3877-676E32D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75" y="1971040"/>
            <a:ext cx="6975125" cy="4886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56C5D-6E36-221E-5719-6371CAB81471}"/>
              </a:ext>
            </a:extLst>
          </p:cNvPr>
          <p:cNvSpPr txBox="1"/>
          <p:nvPr/>
        </p:nvSpPr>
        <p:spPr>
          <a:xfrm>
            <a:off x="0" y="3995678"/>
            <a:ext cx="52168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/>
              <a:t>Bu yazılışın real həyatda məqsədi nədir?</a:t>
            </a:r>
          </a:p>
          <a:p>
            <a:endParaRPr lang="ru-RU" sz="1200"/>
          </a:p>
          <a:p>
            <a:r>
              <a:rPr lang="ru-RU" sz="1200"/>
              <a:t>Bu yanaşma API cavabına əlavə metadata ötürmək üçündür, yəni response body-ni dəyişmədən əlavə məlumatı header vasitəsilə göndərirsən.</a:t>
            </a:r>
          </a:p>
          <a:p>
            <a:endParaRPr lang="ru-RU" sz="1200"/>
          </a:p>
          <a:p>
            <a:r>
              <a:rPr lang="ru-RU" sz="1200"/>
              <a:t>Real istifadə nümunələri: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Auth məlumatları: token expiry vaxtı, refresh xəbərdarlığı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Rate limit: istifadəçi neçə sorğu edə bilər (X-RateLimit-Remaining)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Versiya və debug: API versiyası, request ID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ru-RU" sz="1200"/>
              <a:t>CORS və təhlükəsizlik: təhlükəsizlik header-ləri</a:t>
            </a:r>
          </a:p>
          <a:p>
            <a:endParaRPr lang="ru-RU" sz="1200"/>
          </a:p>
          <a:p>
            <a:r>
              <a:rPr lang="ru-RU" sz="1200" b="1"/>
              <a:t>Qısa yekun</a:t>
            </a:r>
            <a:r>
              <a:rPr lang="ru-RU" sz="1200"/>
              <a:t>:</a:t>
            </a:r>
            <a:r>
              <a:rPr lang="az-Latn-AZ" sz="1200"/>
              <a:t> </a:t>
            </a:r>
            <a:r>
              <a:rPr lang="ru-RU" sz="1200"/>
              <a:t>Body əsas məlumat üçündür, header isə texniki və idarəedici məlumatlar üçündür.</a:t>
            </a:r>
          </a:p>
        </p:txBody>
      </p:sp>
    </p:spTree>
    <p:extLst>
      <p:ext uri="{BB962C8B-B14F-4D97-AF65-F5344CB8AC3E}">
        <p14:creationId xmlns:p14="http://schemas.microsoft.com/office/powerpoint/2010/main" val="412461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80387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setStatusCode() </a:t>
            </a:r>
            <a:r>
              <a:rPr lang="en-US" sz="1400"/>
              <a:t>HTTP status kodunu dəyişdirmək üçün istifadə olunur.</a:t>
            </a:r>
          </a:p>
          <a:p>
            <a:endParaRPr lang="en-US" sz="1400"/>
          </a:p>
          <a:p>
            <a:r>
              <a:rPr lang="en-US" sz="1400"/>
              <a:t>Məsələn, </a:t>
            </a:r>
            <a:r>
              <a:rPr lang="en-US" sz="1400" b="1">
                <a:solidFill>
                  <a:srgbClr val="00B050"/>
                </a:solidFill>
              </a:rPr>
              <a:t>201</a:t>
            </a:r>
            <a:r>
              <a:rPr lang="en-US" sz="1400"/>
              <a:t> kodu “Created” mənasını verir və client-ə bildirir ki, resurs uğurla yaradılıb.</a:t>
            </a:r>
          </a:p>
          <a:p>
            <a:endParaRPr lang="en-US" sz="1400"/>
          </a:p>
          <a:p>
            <a:r>
              <a:rPr lang="en-US" sz="1400"/>
              <a:t>Default olaraq Laravel </a:t>
            </a:r>
            <a:r>
              <a:rPr lang="en-US" sz="1400" b="1"/>
              <a:t>200</a:t>
            </a:r>
            <a:r>
              <a:rPr lang="en-US" sz="1400"/>
              <a:t> OK göndərir, amma yeni resurs yaratdıqda </a:t>
            </a:r>
            <a:r>
              <a:rPr lang="en-US" sz="1400" b="1"/>
              <a:t>201</a:t>
            </a:r>
            <a:r>
              <a:rPr lang="en-US" sz="1400"/>
              <a:t> istifadə etmək RESTful standartına uyğundur.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Client üçün HTTP status kodları resursun vəziyyəti haqqında dərhal məlumat verir; yəni body-ni analiz etmədən anlayır: uğurlu oldu, yaradıldı, tapılmadı və ya səhv baş verdi.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200 OK → sorğu uğurla icra olundu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201 Created → yeni resurs yaradıldı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404 Not Found → resurs tapılmadı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422 Unprocessable Entity → göndərilən məlumat düzgün deyil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E8B8A-EA5F-F0F2-8C3B-A4F9F2FD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40" y="0"/>
            <a:ext cx="4153260" cy="561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9A4DD-D844-4334-4617-9D1336CA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30124"/>
            <a:ext cx="5201920" cy="30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8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Status kodu qısa formada bu cürdə təyin etmək mümkündür.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Məsələn, 204 status kodunu göndərdikdə tətbiq avtomatik anlayır ki, bu status kodu, kontent yoxdur mənasına gəlir və bunun üçündür ki, dataları göstərmir. </a:t>
            </a:r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8E2A5-75EB-2D70-03A2-6F229B3D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39"/>
            <a:ext cx="5921253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64EB9-3A40-7728-48FE-B7CDCB95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3652"/>
            <a:ext cx="3690725" cy="1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Postman üzərindən göndərilən datalar </a:t>
            </a:r>
            <a:r>
              <a:rPr lang="az-Latn-AZ" b="1"/>
              <a:t>request</a:t>
            </a:r>
            <a:r>
              <a:rPr lang="az-Latn-AZ"/>
              <a:t> adlanır və kontrollerdə </a:t>
            </a:r>
            <a:r>
              <a:rPr lang="en-US" b="1"/>
              <a:t>$request </a:t>
            </a:r>
            <a:r>
              <a:rPr lang="az-Latn-AZ"/>
              <a:t>parametri həmin dataları avtomatik qəbul edir. Biz isə </a:t>
            </a:r>
            <a:r>
              <a:rPr lang="az-Latn-AZ" b="1"/>
              <a:t>all() </a:t>
            </a:r>
            <a:r>
              <a:rPr lang="az-Latn-AZ"/>
              <a:t>kimi metodlar vasitəsi ilə həmin dataları çağıra bilərik.</a:t>
            </a:r>
          </a:p>
          <a:p>
            <a:endParaRPr lang="az-Latn-AZ"/>
          </a:p>
          <a:p>
            <a:r>
              <a:rPr lang="az-Latn-AZ"/>
              <a:t>Bu datalar təkcə postman üzərindən yox, URL –dən yaxud input elementlərində də göndərilə bilər.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4D774-BF52-14EC-C215-8957EC967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219"/>
            <a:ext cx="12192000" cy="51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6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Posts modeli və migration yaradırıq. </a:t>
            </a: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9F6AF-859A-CB99-5851-4E55FD8F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96" y="2529762"/>
            <a:ext cx="9076207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0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migration kodu posts cədvəlini yaradaraq postların başlıq, məzmun, müəllif (user) və zaman məlumatlarını database-də saxlamaq üçün struktur müəyyən edir.</a:t>
            </a:r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$table-&gt;foreignIdFor(User::class, 'author_id’);</a:t>
            </a:r>
            <a:r>
              <a:rPr lang="az-Latn-AZ" b="1">
                <a:solidFill>
                  <a:srgbClr val="FF0000"/>
                </a:solidFill>
              </a:rPr>
              <a:t> </a:t>
            </a:r>
            <a:r>
              <a:rPr lang="az-Latn-AZ"/>
              <a:t>- </a:t>
            </a:r>
            <a:r>
              <a:rPr lang="en-US"/>
              <a:t>Bu sətir posts cədvəlində </a:t>
            </a:r>
            <a:r>
              <a:rPr lang="en-US" b="1"/>
              <a:t>author_id </a:t>
            </a:r>
            <a:r>
              <a:rPr lang="en-US"/>
              <a:t>adlı sütun yaradır və həmin postun hansı </a:t>
            </a:r>
            <a:r>
              <a:rPr lang="en-US" b="1"/>
              <a:t>user</a:t>
            </a:r>
            <a:r>
              <a:rPr lang="en-US"/>
              <a:t>-ə aid olduğunu göstərmək üçün istifadə olunur.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6F4A3-A5D1-7C25-C891-F2913F5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467" y="2567568"/>
            <a:ext cx="4991533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Yaxud bu cürdə yaza bilərdik: </a:t>
            </a:r>
            <a:br>
              <a:rPr lang="az-Latn-AZ"/>
            </a:br>
            <a:br>
              <a:rPr lang="az-Latn-AZ"/>
            </a:br>
            <a:r>
              <a:rPr lang="az-Latn-AZ"/>
              <a:t>Bu kodunda, məqsədi tam eynidir. Bu kod </a:t>
            </a:r>
            <a:r>
              <a:rPr lang="az-Latn-AZ" b="1"/>
              <a:t>posts</a:t>
            </a:r>
            <a:r>
              <a:rPr lang="az-Latn-AZ"/>
              <a:t> cədvəlində </a:t>
            </a:r>
            <a:r>
              <a:rPr lang="az-Latn-AZ" b="1"/>
              <a:t>author_id </a:t>
            </a:r>
            <a:r>
              <a:rPr lang="az-Latn-AZ"/>
              <a:t>sahəsini </a:t>
            </a:r>
            <a:r>
              <a:rPr lang="az-Latn-AZ" b="1"/>
              <a:t>users</a:t>
            </a:r>
            <a:r>
              <a:rPr lang="az-Latn-AZ"/>
              <a:t> cədvəlinə </a:t>
            </a:r>
            <a:r>
              <a:rPr lang="az-Latn-AZ" b="1"/>
              <a:t>foreign key </a:t>
            </a:r>
            <a:r>
              <a:rPr lang="az-Latn-AZ"/>
              <a:t>kimi bağlayır və həmin </a:t>
            </a:r>
            <a:r>
              <a:rPr lang="az-Latn-AZ" b="1"/>
              <a:t>user</a:t>
            </a:r>
            <a:r>
              <a:rPr lang="az-Latn-AZ"/>
              <a:t> silindikdə ona aid postların da avtomatik silinməsini təmin edir.</a:t>
            </a:r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F3792-E670-0DB8-A332-A58B4018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402" y="3098800"/>
            <a:ext cx="5514597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63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İki yanaşmanın fərqi </a:t>
            </a:r>
            <a:r>
              <a:rPr lang="az-Latn-AZ"/>
              <a:t>nədir: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vs</a:t>
            </a:r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4A12CC-DC63-2C53-9B94-912A6368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690"/>
            <a:ext cx="5627763" cy="484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00EDF-AE97-E9F5-F06C-E82DE76EF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328"/>
            <a:ext cx="6515343" cy="13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1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sütunu </a:t>
            </a:r>
            <a:r>
              <a:rPr lang="az-Latn-AZ" sz="1400"/>
              <a:t>avtomatik </a:t>
            </a:r>
            <a:r>
              <a:rPr lang="en-US" sz="1400"/>
              <a:t>yaradı</a:t>
            </a:r>
            <a:r>
              <a:rPr lang="az-Latn-AZ" sz="1400"/>
              <a:t>lır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User </a:t>
            </a:r>
            <a:r>
              <a:rPr lang="az-Latn-AZ" sz="1400"/>
              <a:t>adlı m</a:t>
            </a:r>
            <a:r>
              <a:rPr lang="en-US" sz="1400"/>
              <a:t>odel ilə semantik</a:t>
            </a:r>
            <a:r>
              <a:rPr lang="az-Latn-AZ" sz="1400"/>
              <a:t> (kod səviyyəsində olan mənəvi əlaqə)</a:t>
            </a:r>
            <a:r>
              <a:rPr lang="en-US" sz="1400"/>
              <a:t> əlaqə </a:t>
            </a:r>
            <a:r>
              <a:rPr lang="az-Latn-AZ" sz="1400"/>
              <a:t>yaradılır.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Semantik əlaqə dedikdə yəni, Laravel developera mənanı göstərir. IDE və framework bilir ki, bu sütun User modeli ilə əlaqəlidir.</a:t>
            </a:r>
            <a:r>
              <a:rPr lang="az-Latn-AZ" sz="1400"/>
              <a:t> Ancaq, Database-ə demir ki, buraya yalnız </a:t>
            </a:r>
            <a:r>
              <a:rPr lang="az-Latn-AZ" sz="1400" b="1">
                <a:solidFill>
                  <a:srgbClr val="0070C0"/>
                </a:solidFill>
              </a:rPr>
              <a:t>users.id </a:t>
            </a:r>
            <a:r>
              <a:rPr lang="az-Latn-AZ" sz="1400"/>
              <a:t>yazıla bilər. Yəni DB səviyyəsində məcburiyyət yoxdur. Sadəcə məntiqi əlaqə var. </a:t>
            </a: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Foreign key constraint YARATMIR</a:t>
            </a:r>
            <a:br>
              <a:rPr lang="az-Latn-AZ" sz="1400"/>
            </a:br>
            <a:br>
              <a:rPr lang="az-Latn-AZ" sz="1400"/>
            </a:br>
            <a:r>
              <a:rPr lang="az-Latn-AZ" sz="1400"/>
              <a:t>Həm model səviyyəsində, həm də DB səviyyəsində əlaqə yaratmaq üçün isə, </a:t>
            </a:r>
            <a:r>
              <a:rPr lang="az-Latn-AZ" sz="1400" b="1">
                <a:solidFill>
                  <a:srgbClr val="FF0000"/>
                </a:solidFill>
              </a:rPr>
              <a:t>constrained()</a:t>
            </a:r>
            <a:r>
              <a:rPr lang="az-Latn-AZ" sz="1400"/>
              <a:t> metodundan istifadə edilir.</a:t>
            </a:r>
          </a:p>
          <a:p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database foreign key yoxdursa, DB istənilən </a:t>
            </a:r>
            <a:r>
              <a:rPr lang="en-US" sz="1400" b="1"/>
              <a:t>author_id </a:t>
            </a:r>
            <a:r>
              <a:rPr lang="en-US" sz="1400"/>
              <a:t>qəbul edər (999, 12345 və s.)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Əgər database foreign key varsa, laravel avtomatik olaraq </a:t>
            </a:r>
            <a:r>
              <a:rPr lang="az-Latn-AZ" sz="1400" b="1"/>
              <a:t>author_id → users.id</a:t>
            </a:r>
            <a:r>
              <a:rPr lang="az-Latn-AZ" sz="1400"/>
              <a:t>-ə bağlayır</a:t>
            </a:r>
          </a:p>
          <a:p>
            <a:endParaRPr lang="az-Latn-AZ" sz="1400"/>
          </a:p>
          <a:p>
            <a:r>
              <a:rPr lang="en-US" sz="1400"/>
              <a:t>Artıq DB səviyyəsində qoruma var</a:t>
            </a:r>
            <a:r>
              <a:rPr lang="az-Latn-AZ" sz="1400"/>
              <a:t>. </a:t>
            </a:r>
          </a:p>
          <a:p>
            <a:endParaRPr lang="az-Latn-AZ" sz="1400"/>
          </a:p>
          <a:p>
            <a:r>
              <a:rPr lang="az-Latn-AZ" sz="1400" b="1"/>
              <a:t>constrained() </a:t>
            </a:r>
            <a:r>
              <a:rPr lang="az-Latn-AZ" sz="1400"/>
              <a:t>sənə nə qazandırır?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Data təhlükəsizliyi</a:t>
            </a:r>
            <a:r>
              <a:rPr lang="az-Latn-AZ" sz="1400"/>
              <a:t> - </a:t>
            </a:r>
            <a:r>
              <a:rPr lang="en-US" sz="1400"/>
              <a:t>Yanlış author_id yazıla bilməz: author_id = 999 -- əgər belə user yoxdursa → ERROR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Silinmə nəzarəti (cascade) - əgər -&gt;cascadeOnDelete() əlavə etsən, User silinərsə → onun postları da silinir.</a:t>
            </a:r>
            <a:endParaRPr lang="az-Latn-AZ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Gələcəkdə refactor daha təhlükəsiz olur - Modeli dəyişsən: User → AdminUser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foreignIdFor() modelə baxır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z-Latn-AZ" sz="1400"/>
              <a:t>constrained() isə avtomatik uyğun cədvəli seçir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A8044-43A1-A0A7-D82B-A551157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27763" cy="48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8E9A9-F439-7EB0-B8A1-4A10DE1D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378"/>
            <a:ext cx="4648603" cy="3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7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Buna görə ən düzgün yazılış şəkli belə olmaldır: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Yaxud </a:t>
            </a:r>
            <a:r>
              <a:rPr lang="az-Latn-AZ" b="1"/>
              <a:t>constrained() </a:t>
            </a:r>
            <a:r>
              <a:rPr lang="az-Latn-AZ"/>
              <a:t>-in əl ilə yazılmış ekvivalenti olan aşağıdakı kodu yaza bilərik: </a:t>
            </a:r>
            <a:r>
              <a:rPr lang="az-Latn-AZ" b="1">
                <a:solidFill>
                  <a:srgbClr val="FF0000"/>
                </a:solidFill>
              </a:rPr>
              <a:t>-&gt;references('id')-&gt;on('users’)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Qısa izah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constrained() → qısa, oxunaqlı, future-proof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references()-&gt;on() → daha çox kontrol və dəqiqlik istəyən hallarda istifadə olunur</a:t>
            </a:r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00FF00"/>
                </a:highlight>
              </a:rPr>
              <a:t>Tövsiyə</a:t>
            </a:r>
            <a:r>
              <a:rPr lang="en-US"/>
              <a:t>: əgər sadə və model əsaslı migration istəyirsənsə, constrained() daha professionaldır; əgər xüsusi cədvəl və sütun adları, ya da non-standard naming varsa, references()-&gt;on() istifadə et.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189E3-3EFA-036D-B78A-306307CA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74412"/>
            <a:ext cx="5695205" cy="132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5FD13-617E-BC5B-E7BA-D089B411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7832"/>
            <a:ext cx="6122853" cy="17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Server-Side Session YOX</a:t>
            </a:r>
          </a:p>
          <a:p>
            <a:endParaRPr lang="en-US" sz="1400"/>
          </a:p>
          <a:p>
            <a:r>
              <a:rPr lang="en-US" sz="1400"/>
              <a:t>REST API-lərdə: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server tərəfdə session saxlanmır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istifadəçiyə aid vəziyyət (state) serverdə tutulmur</a:t>
            </a:r>
          </a:p>
          <a:p>
            <a:endParaRPr lang="en-US" sz="1400"/>
          </a:p>
          <a:p>
            <a:r>
              <a:rPr lang="en-US" sz="1400"/>
              <a:t>Əvəzində: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Client (frontend, mobil tətbiq və s.)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request ilə birlikdə JWT və ya başqa token göndərir</a:t>
            </a:r>
          </a:p>
          <a:p>
            <a:endParaRPr lang="en-US" sz="1400"/>
          </a:p>
          <a:p>
            <a:r>
              <a:rPr lang="en-US" sz="1400" b="1"/>
              <a:t>Məsələn</a:t>
            </a:r>
            <a:r>
              <a:rPr lang="en-US" sz="1400"/>
              <a:t>:</a:t>
            </a:r>
            <a:r>
              <a:rPr lang="az-Latn-AZ" sz="1400"/>
              <a:t> Authorization: Bearer eyJhbGciOiJIUzI1NiIsInR5cCI6IkpXVCJ9...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Gündəlik həyat nümunəsi</a:t>
            </a:r>
            <a:r>
              <a:rPr lang="az-Latn-AZ" sz="1400" b="1"/>
              <a:t>. </a:t>
            </a:r>
            <a:r>
              <a:rPr lang="en-US" sz="1400" b="1"/>
              <a:t>Bankomatı düşün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Kartı salırsan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Şifrəni daxil edirsən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əməliyyatda kart + şifrə lazımdır</a:t>
            </a:r>
          </a:p>
          <a:p>
            <a:endParaRPr lang="en-US" sz="1400"/>
          </a:p>
          <a:p>
            <a:r>
              <a:rPr lang="en-US" sz="1400"/>
              <a:t>Bankomat səni yadda saxlamır ki, “bu az əvvəl </a:t>
            </a:r>
            <a:br>
              <a:rPr lang="az-Latn-AZ" sz="1400"/>
            </a:br>
            <a:r>
              <a:rPr lang="en-US" sz="1400"/>
              <a:t>gəlmişdi”.</a:t>
            </a:r>
            <a:r>
              <a:rPr lang="az-Latn-AZ" sz="1400"/>
              <a:t> </a:t>
            </a:r>
            <a:r>
              <a:rPr lang="en-US" sz="1400"/>
              <a:t>REST API də eyn</a:t>
            </a:r>
            <a:r>
              <a:rPr lang="az-Latn-AZ" sz="1400"/>
              <a:t>ən belədir</a:t>
            </a:r>
            <a:r>
              <a:rPr lang="en-US" sz="1400"/>
              <a:t>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EA08E-1DF8-DD4C-B2A0-ACD0E4B2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9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662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Yaxud bu cürdə yazmaq olar.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/>
              <a:t>Nə edir</a:t>
            </a:r>
            <a:r>
              <a:rPr lang="az-Latn-AZ" sz="1400"/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/>
              <a:t>author_id </a:t>
            </a:r>
            <a:r>
              <a:rPr lang="en-US" sz="1400"/>
              <a:t>adlı </a:t>
            </a:r>
            <a:r>
              <a:rPr lang="en-US" sz="1400" b="1"/>
              <a:t>unsignedBigInteger</a:t>
            </a:r>
            <a:r>
              <a:rPr lang="en-US" sz="1400"/>
              <a:t> sütun yaradı</a:t>
            </a:r>
            <a:r>
              <a:rPr lang="az-Latn-AZ" sz="1400"/>
              <a:t>lır.</a:t>
            </a:r>
            <a:endParaRPr lang="en-US" sz="140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/>
              <a:t>Database səviyyəsində foreign key constraint əlavə edi</a:t>
            </a:r>
            <a:r>
              <a:rPr lang="az-Latn-AZ" sz="1400"/>
              <a:t>lir</a:t>
            </a:r>
            <a:r>
              <a:rPr lang="en-US" sz="1400"/>
              <a:t>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author_id </a:t>
            </a:r>
            <a:r>
              <a:rPr lang="en-US" sz="1400"/>
              <a:t>yalnız </a:t>
            </a:r>
            <a:r>
              <a:rPr lang="en-US" sz="1400" b="1"/>
              <a:t>users.id </a:t>
            </a:r>
            <a:r>
              <a:rPr lang="en-US" sz="1400"/>
              <a:t>dəyərlərini ala bilər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User</a:t>
            </a:r>
            <a:r>
              <a:rPr lang="en-US" sz="1400"/>
              <a:t> silinərsə, ona bağlı </a:t>
            </a:r>
            <a:r>
              <a:rPr lang="en-US" sz="1400" b="1"/>
              <a:t>postlar</a:t>
            </a:r>
            <a:r>
              <a:rPr lang="en-US" sz="1400"/>
              <a:t> da silinir (</a:t>
            </a:r>
            <a:r>
              <a:rPr lang="en-US" sz="1400" b="1"/>
              <a:t>cascadeOnDelete</a:t>
            </a:r>
            <a:r>
              <a:rPr lang="en-US" sz="1400"/>
              <a:t>)</a:t>
            </a:r>
            <a:r>
              <a:rPr lang="az-Latn-AZ" sz="1400"/>
              <a:t> və</a:t>
            </a:r>
            <a:r>
              <a:rPr lang="en-US" sz="1400"/>
              <a:t> DB təhlükəsizliyi tam təmin olunur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 b="1"/>
              <a:t>Nə e</a:t>
            </a:r>
            <a:r>
              <a:rPr lang="az-Latn-AZ" sz="1400" b="1"/>
              <a:t>tmir</a:t>
            </a:r>
            <a:r>
              <a:rPr lang="az-Latn-AZ" sz="1400"/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Bu sütun model ilə bağlı deyil,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Laravel</a:t>
            </a:r>
            <a:r>
              <a:rPr lang="az-Latn-AZ" sz="1400"/>
              <a:t>,</a:t>
            </a:r>
            <a:r>
              <a:rPr lang="en-US" sz="1400"/>
              <a:t> IDE-də modelin hansı sütunla bağlı olduğunu avtomatik göstərmir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foreignIdFor(User::class) </a:t>
            </a:r>
            <a:r>
              <a:rPr lang="en-US" sz="1400"/>
              <a:t>kimi semantik </a:t>
            </a:r>
            <a:r>
              <a:rPr lang="az-Latn-AZ" sz="1400"/>
              <a:t>olan </a:t>
            </a:r>
            <a:r>
              <a:rPr lang="en-US" sz="1400"/>
              <a:t>“mən bu User modelinə aid</a:t>
            </a:r>
            <a:r>
              <a:rPr lang="az-Latn-AZ" sz="1400"/>
              <a:t>əm</a:t>
            </a:r>
            <a:r>
              <a:rPr lang="en-US" sz="1400"/>
              <a:t>” məlumatı yoxdur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</a:t>
            </a:r>
            <a:r>
              <a:rPr lang="en-US" sz="1400" b="1"/>
              <a:t>User</a:t>
            </a:r>
            <a:r>
              <a:rPr lang="en-US" sz="1400"/>
              <a:t> modelinin </a:t>
            </a:r>
            <a:r>
              <a:rPr lang="en-US" sz="1400" b="1"/>
              <a:t>primary key </a:t>
            </a:r>
            <a:r>
              <a:rPr lang="en-US" sz="1400"/>
              <a:t>tipi dəyişsə, bu migration avtomatik uyğunlaşmayacaq</a:t>
            </a:r>
            <a:endParaRPr lang="az-Latn-AZ" sz="1400"/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64B8A-A196-5909-39E6-35B7B26E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8928"/>
            <a:ext cx="6096000" cy="124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1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İndi düşünək, User modelində id sahəsinin tipi dəyişsə: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 halda users.id artıq bigint deyil, bəlkə string / UUID tipindədir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Migration isə hələ də author_id-ı unsignedBigInteger olaraq yaradır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solidFill>
                  <a:srgbClr val="FF0000"/>
                </a:solidFill>
              </a:rPr>
              <a:t>foreignIdFor(User::class)</a:t>
            </a:r>
            <a:r>
              <a:rPr lang="en-US"/>
              <a:t> istifadə edəndə nə baş verir:</a:t>
            </a:r>
            <a:endParaRPr lang="az-Latn-AZ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Laravel avtomatik User modelinin primary key tipini oxuyur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Məsələn, id bigintdirsə → unsignedBigInteger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id string / UUIDdirsə → uuid tipində sütun yaradır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506C-7612-18D2-A389-2218B316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368"/>
            <a:ext cx="6839127" cy="13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Hələlik biz qısa və sadə şəkildə bu cür yazaq.</a:t>
            </a:r>
          </a:p>
          <a:p>
            <a:endParaRPr lang="az-Latn-AZ"/>
          </a:p>
          <a:p>
            <a:r>
              <a:rPr lang="az-Latn-AZ"/>
              <a:t>İndi cədvəli migrate edirik.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93D42-A4E4-A403-02D4-144DA2ED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28" y="0"/>
            <a:ext cx="577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04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POSTS cədvəlinə data əlavə edilməsində istifadə edə biləcəyimiz sadə bir kod parçası yazırıq. </a:t>
            </a:r>
          </a:p>
          <a:p>
            <a:endParaRPr lang="az-Latn-AZ" sz="1400"/>
          </a:p>
          <a:p>
            <a:r>
              <a:rPr lang="en-US" sz="1400"/>
              <a:t>Bu kod request-dən gələn məlumatı yoxlayır, yeni post yaradır və yaradılan postu 201 status kodu ilə JSON olaraq qaytarır.</a:t>
            </a:r>
            <a:r>
              <a:rPr lang="az-Latn-AZ" sz="1400"/>
              <a:t> </a:t>
            </a:r>
          </a:p>
          <a:p>
            <a:endParaRPr lang="az-Latn-AZ" sz="1400"/>
          </a:p>
          <a:p>
            <a:r>
              <a:rPr lang="az-Latn-AZ" sz="1400"/>
              <a:t>Növbəti slayda bax sonra kodu işə salarsan...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53C-F921-A432-BEBA-6A5A2852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316"/>
            <a:ext cx="12192000" cy="5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9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Modelə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az-Latn-AZ"/>
              <a:t>adlı bir massiv əlavə edirik.</a:t>
            </a:r>
          </a:p>
          <a:p>
            <a:endParaRPr lang="az-Latn-AZ"/>
          </a:p>
          <a:p>
            <a:r>
              <a:rPr lang="en-US"/>
              <a:t>$fillable sahəsi mass assignment zamanı hansı sütunların təhlükəsiz şəkildə doldurula biləcəyini müəyyən edir.</a:t>
            </a:r>
            <a:r>
              <a:rPr lang="az-Latn-AZ"/>
              <a:t> </a:t>
            </a:r>
          </a:p>
          <a:p>
            <a:endParaRPr lang="az-Latn-AZ"/>
          </a:p>
          <a:p>
            <a:r>
              <a:rPr lang="en-US"/>
              <a:t>Mass assignment dedikdə modelə bir array şəklində bir neçə sahənin eyni anda doldurulması nəzərdə tutulur.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1EEA3-BE7C-8977-0FAC-F973E68B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710" y="3101014"/>
            <a:ext cx="5418290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Laravel-də </a:t>
            </a:r>
            <a:r>
              <a:rPr lang="en-US" b="1">
                <a:solidFill>
                  <a:srgbClr val="FF0000"/>
                </a:solidFill>
              </a:rPr>
              <a:t>$fillable </a:t>
            </a:r>
            <a:r>
              <a:rPr lang="en-US"/>
              <a:t>və ya </a:t>
            </a:r>
            <a:r>
              <a:rPr lang="en-US" b="1">
                <a:solidFill>
                  <a:srgbClr val="FF0000"/>
                </a:solidFill>
              </a:rPr>
              <a:t>$guarded </a:t>
            </a:r>
            <a:r>
              <a:rPr lang="en-US"/>
              <a:t>istifadə etmədən modelə data əlavə etmək yalnız aşağıdakı hallarda mümkündür:</a:t>
            </a:r>
            <a:endParaRPr lang="az-Latn-AZ"/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>
                <a:solidFill>
                  <a:srgbClr val="FF0000"/>
                </a:solidFill>
              </a:rPr>
              <a:t>$guarded = [] </a:t>
            </a:r>
            <a:r>
              <a:rPr lang="az-Latn-AZ"/>
              <a:t>təyin edibsə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</a:t>
            </a:r>
            <a:r>
              <a:rPr lang="az-Latn-AZ" b="1">
                <a:solidFill>
                  <a:srgbClr val="FF0000"/>
                </a:solidFill>
              </a:rPr>
              <a:t>fill() </a:t>
            </a:r>
            <a:r>
              <a:rPr lang="az-Latn-AZ"/>
              <a:t>və ya </a:t>
            </a:r>
            <a:r>
              <a:rPr lang="az-Latn-AZ" b="1">
                <a:solidFill>
                  <a:srgbClr val="FF0000"/>
                </a:solidFill>
              </a:rPr>
              <a:t>create() </a:t>
            </a:r>
            <a:r>
              <a:rPr lang="az-Latn-AZ"/>
              <a:t>əvəzinə manual olaraq hər sahəni ayrıca təyin edirsənsə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/>
              <a:t>$fillable </a:t>
            </a:r>
            <a:r>
              <a:rPr lang="en-US"/>
              <a:t>yalnız mass assignment (</a:t>
            </a:r>
            <a:r>
              <a:rPr lang="en-US" b="1">
                <a:solidFill>
                  <a:srgbClr val="FF0000"/>
                </a:solidFill>
              </a:rPr>
              <a:t>create() / update($array)</a:t>
            </a:r>
            <a:r>
              <a:rPr lang="en-US"/>
              <a:t>) zamanı lazım olur; əgər sahələri tək-tək təyin edirsənsə və ya </a:t>
            </a:r>
            <a:r>
              <a:rPr lang="en-US" b="1"/>
              <a:t>$guarded = [] </a:t>
            </a:r>
            <a:r>
              <a:rPr lang="en-US"/>
              <a:t>qoyursansa, ehtiyac olmur.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2345F-1FD5-90CA-C1CE-D4F02E70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4"/>
            <a:ext cx="8703908" cy="923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C44CD-F639-9F0F-90D9-679BC37F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321"/>
            <a:ext cx="5842000" cy="19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1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011D-0215-A5BC-1126-F27FDD2E1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634334"/>
            <a:ext cx="9182896" cy="3589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724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foreign key əlaqəsini avtomatik yaratmaq üçün </a:t>
            </a:r>
            <a:r>
              <a:rPr lang="az-Latn-AZ" b="1">
                <a:solidFill>
                  <a:srgbClr val="FF0000"/>
                </a:solidFill>
              </a:rPr>
              <a:t>constrained()</a:t>
            </a:r>
            <a:r>
              <a:rPr lang="az-Latn-AZ"/>
              <a:t> istifadə edirik və cədvəli geri alaraq təkrar yükləyirik.</a:t>
            </a:r>
            <a:br>
              <a:rPr lang="az-Latn-AZ"/>
            </a:br>
            <a:br>
              <a:rPr lang="az-Latn-AZ"/>
            </a:br>
            <a:r>
              <a:rPr lang="az-Latn-AZ" b="1">
                <a:solidFill>
                  <a:srgbClr val="FF0000"/>
                </a:solidFill>
              </a:rPr>
              <a:t>php artisan migrate:rollback --step=1  </a:t>
            </a:r>
            <a:r>
              <a:rPr lang="az-Latn-AZ"/>
              <a:t>- </a:t>
            </a:r>
            <a:r>
              <a:rPr lang="en-US"/>
              <a:t>Bu əmr </a:t>
            </a:r>
            <a:r>
              <a:rPr lang="en-US" b="1"/>
              <a:t>son icra edilmiş migration-</a:t>
            </a:r>
            <a:r>
              <a:rPr lang="az-Latn-AZ" b="1"/>
              <a:t>ı</a:t>
            </a:r>
            <a:r>
              <a:rPr lang="en-US" b="1"/>
              <a:t> bir addım geri alaraq (rollback) cədvəldəki dəyişiklikləri ləğv etmək üçün</a:t>
            </a:r>
            <a:r>
              <a:rPr lang="en-US"/>
              <a:t> istifadə edilir.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A3692-7E8B-7917-CF3A-A117295C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88" y="1320800"/>
            <a:ext cx="835031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73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Sonra </a:t>
            </a:r>
            <a:r>
              <a:rPr lang="az-Latn-AZ"/>
              <a:t>da təkrar </a:t>
            </a:r>
            <a:r>
              <a:rPr lang="az-Latn-AZ" b="1">
                <a:solidFill>
                  <a:srgbClr val="FF0000"/>
                </a:solidFill>
              </a:rPr>
              <a:t>php artisan migrate </a:t>
            </a:r>
            <a:r>
              <a:rPr lang="az-Latn-AZ"/>
              <a:t>yazırıq ancaq xəta alacağıq. Bu xəta bəzi kəslərdə çıxır bəzi kəslərdə çıxmır.</a:t>
            </a:r>
          </a:p>
          <a:p>
            <a:endParaRPr lang="az-Latn-AZ"/>
          </a:p>
          <a:p>
            <a:r>
              <a:rPr lang="az-Latn-AZ"/>
              <a:t>Həm cədvəl migrate oldu həm xəta çıxdı.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F84C4-23A4-8359-0B54-FC837AC0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961"/>
            <a:ext cx="12192000" cy="48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1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Bu xətanın səbəbi,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yazmamış olmağımızdır. </a:t>
            </a:r>
          </a:p>
          <a:p>
            <a:endParaRPr lang="az-Latn-AZ" sz="1400"/>
          </a:p>
          <a:p>
            <a:r>
              <a:rPr lang="az-Latn-AZ" sz="1400"/>
              <a:t>Ancaq burada mütləq nəsə yazmaq lazım deyil — constrained() default olaraq modelin bağlı olduğu cədvəli oxuyur.</a:t>
            </a:r>
          </a:p>
          <a:p>
            <a:endParaRPr lang="az-Latn-AZ" sz="1400"/>
          </a:p>
          <a:p>
            <a:r>
              <a:rPr lang="az-Latn-AZ" sz="1400"/>
              <a:t>Bizdə isə, laravel, </a:t>
            </a:r>
            <a:r>
              <a:rPr lang="az-Latn-AZ" sz="1400" b="1"/>
              <a:t>posts.author_id</a:t>
            </a:r>
            <a:r>
              <a:rPr lang="az-Latn-AZ" sz="1400"/>
              <a:t> sütununu </a:t>
            </a:r>
            <a:r>
              <a:rPr lang="az-Latn-AZ" sz="1400" b="1"/>
              <a:t>authors.id</a:t>
            </a:r>
            <a:r>
              <a:rPr lang="az-Latn-AZ" sz="1400"/>
              <a:t>-ə bağlamağa çalışır. Amma authors modeli bizdə yoxdur.  Bizdə users modeli var. </a:t>
            </a:r>
          </a:p>
          <a:p>
            <a:endParaRPr lang="az-Latn-AZ" sz="1400"/>
          </a:p>
          <a:p>
            <a:r>
              <a:rPr lang="az-Latn-AZ" sz="1400"/>
              <a:t>Laravel authors modelini avtomatik axtardığı və tapa bilmədiyi üçün xəta verir. Bunu düzəltmək üçündə məcbur oluruq, </a:t>
            </a:r>
            <a:r>
              <a:rPr lang="az-Latn-AZ" sz="1400" b="1">
                <a:solidFill>
                  <a:srgbClr val="FF0000"/>
                </a:solidFill>
              </a:rPr>
              <a:t>-&gt;constrained('users’) </a:t>
            </a:r>
            <a:r>
              <a:rPr lang="az-Latn-AZ" sz="1400"/>
              <a:t>yazmağa. 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Belə yazdıqdan sonra isə artıq </a:t>
            </a:r>
            <a:r>
              <a:rPr lang="az-Latn-AZ" sz="1400" b="1">
                <a:solidFill>
                  <a:srgbClr val="FF0000"/>
                </a:solidFill>
              </a:rPr>
              <a:t>rollback</a:t>
            </a:r>
            <a:r>
              <a:rPr lang="az-Latn-AZ" sz="1400"/>
              <a:t> yox bir başa </a:t>
            </a:r>
            <a:r>
              <a:rPr lang="az-Latn-AZ" sz="1400" b="1">
                <a:solidFill>
                  <a:srgbClr val="FF0000"/>
                </a:solidFill>
              </a:rPr>
              <a:t>fresh</a:t>
            </a:r>
            <a:r>
              <a:rPr lang="az-Latn-AZ" sz="1400"/>
              <a:t> əmri ilə bütün cədvəlləri təkrar</a:t>
            </a:r>
          </a:p>
          <a:p>
            <a:r>
              <a:rPr lang="az-Latn-AZ" sz="1400"/>
              <a:t>yükləməliyik: </a:t>
            </a:r>
            <a:r>
              <a:rPr lang="az-Latn-AZ" sz="1400" b="1">
                <a:solidFill>
                  <a:srgbClr val="FF0000"/>
                </a:solidFill>
              </a:rPr>
              <a:t>php artisan migrate:fresh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Əslində manual olaraq tək bir cədvəli silə və sonra təkrar onu yarada bilərdik. Biz isə bu indiki</a:t>
            </a:r>
          </a:p>
          <a:p>
            <a:r>
              <a:rPr lang="az-Latn-AZ" sz="1400"/>
              <a:t>yolu seçdik.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62528-C421-C32A-E0A3-0165E9F5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855" y="1849120"/>
            <a:ext cx="4758145" cy="50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</a:t>
            </a:r>
            <a:r>
              <a:rPr lang="az-Latn-AZ"/>
              <a:t> də</a:t>
            </a:r>
            <a:r>
              <a:rPr lang="en-US"/>
              <a:t> server istifadəçini yadda saxlamır; hər dəfə client serverə müraciət edəndə, “mən kiməm” deyə özünü token (məsələn, JWT) ilə yenidən tanıdır.</a:t>
            </a:r>
            <a:endParaRPr lang="az-Latn-AZ"/>
          </a:p>
          <a:p>
            <a:endParaRPr lang="az-Latn-AZ"/>
          </a:p>
          <a:p>
            <a:r>
              <a:rPr lang="en-US"/>
              <a:t>Hər dəfə sorğu göndərəndə: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client deyir: “mən buyam” (JWT token)</a:t>
            </a:r>
          </a:p>
          <a:p>
            <a:endParaRPr lang="en-US"/>
          </a:p>
          <a:p>
            <a:r>
              <a:rPr lang="en-US"/>
              <a:t>Server baxır: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düzdür → icazə verir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token yoxdursa → icazə vermir</a:t>
            </a:r>
            <a:endParaRPr lang="az-Latn-AZ"/>
          </a:p>
          <a:p>
            <a:endParaRPr lang="az-Latn-AZ"/>
          </a:p>
          <a:p>
            <a:r>
              <a:rPr lang="en-US"/>
              <a:t>REST API-də server istifadəçini yox, göndərilən token-i tanıyır.</a:t>
            </a:r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1A4EE-FB4F-5901-EAA1-1E6E12E5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0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neçə dəfə də, rollback edərək migrate etsək xəta almayacağıq. </a:t>
            </a:r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E6BB3-E9E1-8D8C-6339-297D7B1F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40" y="1058677"/>
            <a:ext cx="7841660" cy="5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İstifadəçimiz silindiyi üçün onu təkrar yaratmalıyıq.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F6EF-36E2-8A6D-4E78-EA8ABDB6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900085" cy="2720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80618-EDA0-ADFF-9E75-58EB305C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7390"/>
            <a:ext cx="12192000" cy="288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83596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Təkrar cədvələ data yazırıq.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C6FF-43E5-9D8C-AA6F-6DAB427C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2" y="594114"/>
            <a:ext cx="7574936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959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17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solidFill>
                  <a:srgbClr val="FF0000"/>
                </a:solidFill>
              </a:rPr>
              <a:t>-&gt;constrained('users') </a:t>
            </a:r>
            <a:r>
              <a:rPr lang="az-Latn-AZ" sz="1600"/>
              <a:t>istifadə etdikdə MySQL-də </a:t>
            </a:r>
            <a:r>
              <a:rPr lang="az-Latn-AZ" sz="1600" b="1"/>
              <a:t>author_id </a:t>
            </a:r>
            <a:r>
              <a:rPr lang="az-Latn-AZ" sz="1600"/>
              <a:t>sütunu foreign key kimi qeyd olunur.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Yaşıl açar simvolu → bu sütun artıq başqa cədvəldəki </a:t>
            </a:r>
            <a:r>
              <a:rPr lang="az-Latn-AZ" sz="1600" b="1"/>
              <a:t>primary key</a:t>
            </a:r>
            <a:r>
              <a:rPr lang="az-Latn-AZ" sz="1600"/>
              <a:t>-ə bağlıdır deməkdir.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/>
              <a:t>Beləliklə, DB səviyyəsində yanlış </a:t>
            </a:r>
            <a:r>
              <a:rPr lang="az-Latn-AZ" sz="1600" b="1"/>
              <a:t>author_id </a:t>
            </a:r>
            <a:r>
              <a:rPr lang="az-Latn-AZ" sz="1600"/>
              <a:t>yazılması mümkün deyil və referensial integrity qorunur.</a:t>
            </a:r>
          </a:p>
          <a:p>
            <a:pPr lvl="1"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en-US" sz="1600"/>
              <a:t>Referensial integrity</a:t>
            </a:r>
            <a:r>
              <a:rPr lang="az-Latn-AZ" sz="1600"/>
              <a:t>,</a:t>
            </a:r>
            <a:r>
              <a:rPr lang="en-US" sz="1600"/>
              <a:t> database-də əlaqəli cədvəllər arasındakı məlumatların düzgün və uyumlu qalmasını təmin edən qaydadır.</a:t>
            </a:r>
            <a:endParaRPr lang="ru-RU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C5CD2-728B-D455-DAE8-E694D14AA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482698"/>
            <a:ext cx="8558002" cy="3497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1697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53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392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905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9598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553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8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Niyə Stateless API daha üstündür? (Faydaları)</a:t>
            </a:r>
          </a:p>
          <a:p>
            <a:endParaRPr lang="en-US"/>
          </a:p>
          <a:p>
            <a:r>
              <a:rPr lang="en-US"/>
              <a:t>🔹 Scalability (Miqyaslana bilmə)</a:t>
            </a:r>
          </a:p>
          <a:p>
            <a:r>
              <a:rPr lang="en-US"/>
              <a:t>İstənilən server istənilən request-i emal edə bilər. Load balancer üçün idealdır.</a:t>
            </a:r>
          </a:p>
          <a:p>
            <a:endParaRPr lang="en-US"/>
          </a:p>
          <a:p>
            <a:r>
              <a:rPr lang="en-US"/>
              <a:t>🔹 Sadəlik (Simplicity)</a:t>
            </a:r>
          </a:p>
          <a:p>
            <a:r>
              <a:rPr lang="en-US"/>
              <a:t>Session yaratmaq, saxlamaq, silmək kimi əlavə yük yoxdur.</a:t>
            </a:r>
          </a:p>
          <a:p>
            <a:endParaRPr lang="en-US"/>
          </a:p>
          <a:p>
            <a:r>
              <a:rPr lang="en-US"/>
              <a:t>🔹 Caching (Keşləmə)</a:t>
            </a:r>
          </a:p>
          <a:p>
            <a:r>
              <a:rPr lang="en-US"/>
              <a:t>Eyni request eyni cavabı verdiyi üçün cavabları cache etmək daha asandır.</a:t>
            </a:r>
          </a:p>
          <a:p>
            <a:endParaRPr lang="en-US"/>
          </a:p>
          <a:p>
            <a:r>
              <a:rPr lang="en-US"/>
              <a:t>🔹 Etibarlılıq (Reliability)</a:t>
            </a:r>
          </a:p>
          <a:p>
            <a:r>
              <a:rPr lang="en-US"/>
              <a:t>Server restart olsa belə, heç bir session məlumatı itmir.</a:t>
            </a:r>
            <a:endParaRPr lang="az-Latn-AZ"/>
          </a:p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572454-293D-A796-D196-BC0A4364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22" y="4228872"/>
            <a:ext cx="829127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1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806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953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117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37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116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462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289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8306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753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53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REST API-də endpoint-i çirkləndirmədən (yeni URL-lər yaratmadan) məlumatı idarə etmək üçün query parameter-lərdən istifadə edirik.</a:t>
            </a:r>
            <a:endParaRPr lang="az-Latn-AZ"/>
          </a:p>
          <a:p>
            <a:endParaRPr lang="az-Latn-AZ"/>
          </a:p>
          <a:p>
            <a:r>
              <a:rPr lang="en-US" b="1"/>
              <a:t>Pagination (Səhifələmə)</a:t>
            </a:r>
            <a:r>
              <a:rPr lang="az-Latn-AZ" b="1"/>
              <a:t> </a:t>
            </a:r>
            <a:r>
              <a:rPr lang="en-US" b="1"/>
              <a:t>Problem</a:t>
            </a:r>
            <a:r>
              <a:rPr lang="az-Latn-AZ" b="1"/>
              <a:t>i</a:t>
            </a:r>
            <a:r>
              <a:rPr lang="en-US" b="1"/>
              <a:t>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Minlərlə məlumatı bir dəfə göndərmək</a:t>
            </a:r>
            <a:r>
              <a:rPr lang="az-Latn-AZ"/>
              <a:t> həm </a:t>
            </a:r>
            <a:r>
              <a:rPr lang="en-US"/>
              <a:t>yavaşdır</a:t>
            </a:r>
            <a:r>
              <a:rPr lang="az-Latn-AZ"/>
              <a:t> həmdə </a:t>
            </a:r>
            <a:r>
              <a:rPr lang="en-US"/>
              <a:t>interneti yükləyir</a:t>
            </a:r>
            <a:r>
              <a:rPr lang="az-Latn-AZ"/>
              <a:t>.</a:t>
            </a:r>
            <a:br>
              <a:rPr lang="az-Latn-AZ"/>
            </a:br>
            <a:endParaRPr lang="en-US"/>
          </a:p>
          <a:p>
            <a:r>
              <a:rPr lang="en-US" b="1"/>
              <a:t>Həll:</a:t>
            </a:r>
            <a:endParaRPr lang="az-Latn-AZ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Məlumatı hissə-hissə göndəririk.</a:t>
            </a:r>
            <a:r>
              <a:rPr lang="az-Latn-AZ"/>
              <a:t> Məsələn</a:t>
            </a:r>
            <a:r>
              <a:rPr lang="en-US"/>
              <a:t>: </a:t>
            </a:r>
            <a:r>
              <a:rPr lang="en-US" b="1" i="1"/>
              <a:t>/api/posts?page=2&amp;per_page=10</a:t>
            </a:r>
            <a:endParaRPr lang="az-Latn-AZ" b="1" i="1"/>
          </a:p>
          <a:p>
            <a:endParaRPr lang="az-Latn-AZ"/>
          </a:p>
          <a:p>
            <a:r>
              <a:rPr lang="en-US" b="1"/>
              <a:t>Mənası</a:t>
            </a:r>
            <a:r>
              <a:rPr lang="en-US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page=2 </a:t>
            </a:r>
            <a:r>
              <a:rPr lang="en-US"/>
              <a:t>→ 2-ci səhifə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/>
              <a:t>per_page=10 </a:t>
            </a:r>
            <a:r>
              <a:rPr lang="en-US"/>
              <a:t>→ hər səhifədə 10 məlumat</a:t>
            </a:r>
            <a:endParaRPr lang="az-Latn-AZ"/>
          </a:p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A4F28-5A84-56A1-3E51-3A94899A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422" y="2438400"/>
            <a:ext cx="53845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63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3745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4602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584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605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702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056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4204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0477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5508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6DBB27-AF51-EA33-CB5B-65CEF3FC35E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993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3088</Words>
  <Application>Microsoft Office PowerPoint</Application>
  <PresentationFormat>Widescreen</PresentationFormat>
  <Paragraphs>515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2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91</cp:revision>
  <dcterms:created xsi:type="dcterms:W3CDTF">2026-01-16T14:58:09Z</dcterms:created>
  <dcterms:modified xsi:type="dcterms:W3CDTF">2026-01-17T12:40:09Z</dcterms:modified>
</cp:coreProperties>
</file>